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97" r:id="rId2"/>
  </p:sldMasterIdLst>
  <p:sldIdLst>
    <p:sldId id="256" r:id="rId3"/>
    <p:sldId id="269" r:id="rId4"/>
    <p:sldId id="295" r:id="rId5"/>
    <p:sldId id="300" r:id="rId6"/>
    <p:sldId id="301" r:id="rId7"/>
    <p:sldId id="306" r:id="rId8"/>
    <p:sldId id="302" r:id="rId9"/>
    <p:sldId id="307" r:id="rId10"/>
    <p:sldId id="308" r:id="rId11"/>
    <p:sldId id="309" r:id="rId12"/>
    <p:sldId id="310" r:id="rId13"/>
    <p:sldId id="311" r:id="rId14"/>
    <p:sldId id="313" r:id="rId15"/>
    <p:sldId id="312" r:id="rId16"/>
    <p:sldId id="314" r:id="rId17"/>
    <p:sldId id="31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3/19/2020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2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5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99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99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38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8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6628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2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210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73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6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3/19/2020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8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8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3/19/2020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7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7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Densidad</a:t>
            </a:r>
            <a:r>
              <a:rPr lang="en-US" sz="5400" kern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kernel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4BCEAEF2-0B11-41D8-B68A-0EFDFC67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21" y="1445647"/>
            <a:ext cx="5918323" cy="39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736" y="2293145"/>
                <a:ext cx="5931264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</a:t>
                </a:r>
                <a:r>
                  <a:rPr lang="es-ES" sz="16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Cuártico</a:t>
                </a:r>
                <a:r>
                  <a:rPr lang="es-E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s-ES" sz="16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Biweight</a:t>
                </a:r>
                <a:r>
                  <a:rPr lang="es-E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): 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15</m:t>
                        </m:r>
                      </m:num>
                      <m:den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16</m:t>
                        </m:r>
                      </m:den>
                    </m:f>
                    <m:d>
                      <m:dPr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s-E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736" y="2293145"/>
                <a:ext cx="5931264" cy="3440110"/>
              </a:xfrm>
              <a:blipFill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218" name="Picture 2" descr="Kernel quartic.svg">
            <a:extLst>
              <a:ext uri="{FF2B5EF4-FFF2-40B4-BE49-F238E27FC236}">
                <a16:creationId xmlns:a16="http://schemas.microsoft.com/office/drawing/2014/main" id="{C9A65AB0-3A15-4A93-97CD-9F83EEEE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992"/>
            <a:ext cx="5154305" cy="409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57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866" y="2293145"/>
                <a:ext cx="5931264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</a:t>
                </a:r>
                <a:r>
                  <a:rPr lang="es-ES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Gausiano</a:t>
                </a: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866" y="2293145"/>
                <a:ext cx="5931264" cy="3440110"/>
              </a:xfrm>
              <a:blipFill>
                <a:blip r:embed="rId2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242" name="Picture 2" descr="Kernel exponential.svg">
            <a:extLst>
              <a:ext uri="{FF2B5EF4-FFF2-40B4-BE49-F238E27FC236}">
                <a16:creationId xmlns:a16="http://schemas.microsoft.com/office/drawing/2014/main" id="{82B52C85-1A88-48CF-BF17-2DADA1B5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0927"/>
            <a:ext cx="5166972" cy="411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2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7B9267C3-E1D6-40B9-A6EC-A4D0BB270C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>
                    <a:latin typeface="Calibri" panose="020F0502020204030204" pitchFamily="34" charset="0"/>
                    <a:cs typeface="Calibri" panose="020F0502020204030204" pitchFamily="34" charset="0"/>
                  </a:rPr>
                  <a:t>¿Qué es el parámetro </a:t>
                </a:r>
                <a14:m>
                  <m:oMath xmlns:m="http://schemas.openxmlformats.org/officeDocument/2006/math">
                    <m:r>
                      <a:rPr lang="es-ES" b="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es-E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dentro del estimador </a:t>
                </a:r>
                <a:r>
                  <a:rPr lang="es-E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7B9267C3-E1D6-40B9-A6EC-A4D0BB270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28" t="-6912" r="-2908" b="-737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forma general que tiene un estimador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la densidad de una variable aleatoria </a:t>
                </a:r>
                <a14:m>
                  <m:oMath xmlns:m="http://schemas.openxmlformats.org/officeDocument/2006/math">
                    <m:r>
                      <a:rPr lang="es-E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E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s-E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ES" sz="20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(⋅)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 la 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función </a:t>
                </a:r>
                <a:r>
                  <a:rPr lang="es-ES" sz="2000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s-ES" sz="2000" b="1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sz="2000" b="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Se llama ancho de banda (</a:t>
                </a:r>
                <a:r>
                  <a:rPr lang="es-ES" sz="2000" i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bandwidth</a:t>
                </a: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  <a:blipFill>
                <a:blip r:embed="rId3"/>
                <a:stretch>
                  <a:fillRect l="-709" t="-7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97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afecta el </a:t>
            </a:r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662542"/>
            <a:ext cx="5931264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estimación final de la densidad 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266" name="Picture 2" descr="Resultado de imagen de kernel density estimate different bandwidth&quot;">
            <a:extLst>
              <a:ext uri="{FF2B5EF4-FFF2-40B4-BE49-F238E27FC236}">
                <a16:creationId xmlns:a16="http://schemas.microsoft.com/office/drawing/2014/main" id="{861B275E-9205-45F7-ABED-EE125DDD3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96" y="1331271"/>
            <a:ext cx="5876665" cy="470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Error cuadrático medio de integración - MISE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719617"/>
                <a:ext cx="9449305" cy="498143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 selecciona haciendo que minimice 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Error cuadrático medio de integración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(Mean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integrated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error):</a:t>
                </a:r>
              </a:p>
              <a:p>
                <a:pPr marL="0" indent="0">
                  <a:buNone/>
                </a:pPr>
                <a:endParaRPr lang="es-ES" sz="2000" b="0" i="1" dirty="0">
                  <a:solidFill>
                    <a:schemeClr val="bg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𝑀𝐼𝑆𝐸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la 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función de densidad de la variable univariante </a:t>
                </a:r>
                <a14:m>
                  <m:oMath xmlns:m="http://schemas.openxmlformats.org/officeDocument/2006/math">
                    <m:r>
                      <a:rPr lang="es-ES" sz="2000" b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el </a:t>
                </a:r>
                <a:r>
                  <a:rPr lang="es-ES" sz="2000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Gaussiano</a:t>
                </a: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minimizar el MISE es aproximadamente equivalente a elegir: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la desviación estándar de </a:t>
                </a:r>
                <a14:m>
                  <m:oMath xmlns:m="http://schemas.openxmlformats.org/officeDocument/2006/math">
                    <m:r>
                      <a:rPr lang="es-ES" sz="20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𝐱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719617"/>
                <a:ext cx="9449305" cy="4981433"/>
              </a:xfrm>
              <a:blipFill>
                <a:blip r:embed="rId2"/>
                <a:stretch>
                  <a:fillRect l="-645" t="-1224" b="-2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61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b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dimensiones</a:t>
            </a:r>
            <a:endParaRPr lang="es-E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662542"/>
            <a:ext cx="3937059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Podemos estimar la 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bivariada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</a:t>
            </a:r>
            <a:r>
              <a:rPr lang="es-ES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variables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aleatorias y verlo en un gráfico </a:t>
            </a:r>
            <a:r>
              <a:rPr lang="es-E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bidimensional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A89674-999A-424B-B635-1DC350E2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89" y="2019075"/>
            <a:ext cx="4788991" cy="334086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E30B88-04DB-4CCC-AD21-B522038DE7CA}"/>
              </a:ext>
            </a:extLst>
          </p:cNvPr>
          <p:cNvSpPr txBox="1"/>
          <p:nvPr/>
        </p:nvSpPr>
        <p:spPr>
          <a:xfrm>
            <a:off x="6996940" y="5554970"/>
            <a:ext cx="541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Blue: </a:t>
            </a:r>
            <a:r>
              <a:rPr lang="es-ES" dirty="0" err="1"/>
              <a:t>Setosa</a:t>
            </a:r>
            <a:r>
              <a:rPr lang="es-ES" dirty="0"/>
              <a:t> 			Red: </a:t>
            </a:r>
            <a:r>
              <a:rPr lang="es-ES" dirty="0" err="1"/>
              <a:t>Virginica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677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b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dimensiones</a:t>
            </a:r>
            <a:endParaRPr lang="es-E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318095"/>
            <a:ext cx="3937059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Podemos estimar la 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bivariada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</a:t>
            </a:r>
            <a:r>
              <a:rPr lang="es-ES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variables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aleatorias y verlo en un gráfico bidimensional o </a:t>
            </a:r>
            <a:r>
              <a:rPr lang="es-E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tridimensional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8A4B24-FE5A-4641-B544-FD9F2F20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958" y="1498182"/>
            <a:ext cx="5686425" cy="40862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CF870C-D143-4E7F-A683-8FDDA6ED7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7" t="14463" r="24099" b="17530"/>
          <a:stretch/>
        </p:blipFill>
        <p:spPr>
          <a:xfrm>
            <a:off x="1030235" y="3785859"/>
            <a:ext cx="2710491" cy="27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es una densidad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000"/>
            <a:ext cx="8596668" cy="4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 gráfico que aporta: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misma información que un histograma.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 estimar la función de densidad de la variable aleatoria y dibujarla sobre el histograma.</a:t>
            </a: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sz="20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 </a:t>
            </a:r>
            <a:r>
              <a:rPr lang="es-ES" sz="2000" b="1" i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está basada en una función que se llama </a:t>
            </a:r>
            <a:r>
              <a:rPr lang="es-ES" sz="2000" b="1" i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ejemplo: </a:t>
            </a:r>
            <a:r>
              <a:rPr lang="es-ES" sz="2000" b="1" i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2000" b="1" i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Gaussiano, Uniforme, Triangular, </a:t>
            </a:r>
            <a:r>
              <a:rPr lang="es-ES" sz="2000" b="1" i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Epanechnikov</a:t>
            </a:r>
            <a:r>
              <a:rPr lang="es-ES" sz="2000" b="1" i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3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una variable aleatoria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sz="1800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una variable aleatoria en el espacio univariante.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Con el gráfico de densidad </a:t>
                </a:r>
                <a:r>
                  <a:rPr lang="es-ES" dirty="0" err="1">
                    <a:solidFill>
                      <a:srgbClr val="FFC000"/>
                    </a:solidFill>
                  </a:rPr>
                  <a:t>kernel</a:t>
                </a:r>
                <a:r>
                  <a:rPr lang="es-ES" dirty="0">
                    <a:solidFill>
                      <a:srgbClr val="FFC000"/>
                    </a:solidFill>
                  </a:rPr>
                  <a:t> podemos ver el histograma y la estimación de la densidad.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 r="-12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D34A20-2411-4518-8140-5EC6370D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53" y="1853838"/>
            <a:ext cx="6205143" cy="41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una variable aleatoria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sz="1800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una variable aleatoria en el espacio univariante.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Con el gráfico de densidad </a:t>
                </a:r>
                <a:r>
                  <a:rPr lang="es-ES" dirty="0" err="1">
                    <a:solidFill>
                      <a:srgbClr val="FFC000"/>
                    </a:solidFill>
                  </a:rPr>
                  <a:t>kernel</a:t>
                </a:r>
                <a:r>
                  <a:rPr lang="es-ES" dirty="0">
                    <a:solidFill>
                      <a:srgbClr val="FFC000"/>
                    </a:solidFill>
                  </a:rPr>
                  <a:t> podemos ver el histograma y la estimación de la densidad.</a:t>
                </a:r>
              </a:p>
              <a:p>
                <a:r>
                  <a:rPr lang="es-ES" dirty="0">
                    <a:solidFill>
                      <a:srgbClr val="92D050"/>
                    </a:solidFill>
                  </a:rPr>
                  <a:t>Y podemos dividir la variable por subgrupo y estimar las densidades de cada uno.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 r="-12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637C101C-3CD0-4117-9701-7CF1D3E5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53" y="1841134"/>
            <a:ext cx="5993821" cy="40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9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forma tiene el estimador de densidad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forma general que tiene un estimador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la densidad de una variable aleatoria </a:t>
                </a:r>
                <a14:m>
                  <m:oMath xmlns:m="http://schemas.openxmlformats.org/officeDocument/2006/math">
                    <m:r>
                      <a:rPr lang="es-E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(⋅)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 la </a:t>
                </a:r>
                <a:r>
                  <a:rPr lang="es-ES" sz="2000" b="1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función </a:t>
                </a:r>
                <a:r>
                  <a:rPr lang="es-ES" sz="2000" b="1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  <a:blipFill>
                <a:blip r:embed="rId2"/>
                <a:stretch>
                  <a:fillRect l="-709" t="-7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Funciones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más conocidas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8596668" cy="426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Uniforme: 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Triangular: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d>
                      <m:d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Epaneshnikov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num>
                      <m:den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Cuártico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Biweight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num>
                      <m:den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16</m:t>
                        </m:r>
                      </m:den>
                    </m:f>
                    <m:d>
                      <m:d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Gausiano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E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E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Diferentes </a:t>
                </a:r>
                <a:r>
                  <a:rPr lang="es-ES" sz="2000" b="1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funciones </a:t>
                </a:r>
                <a:r>
                  <a:rPr lang="es-ES" sz="2000" b="1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generan diferentes formas de densidad estimada.</a:t>
                </a:r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8596668" cy="4267920"/>
              </a:xfrm>
              <a:blipFill>
                <a:blip r:embed="rId2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17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18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Uniforme:  </a:t>
                </a:r>
                <a14:m>
                  <m:oMath xmlns:m="http://schemas.openxmlformats.org/officeDocument/2006/math"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18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Kernel uniform.svg">
            <a:extLst>
              <a:ext uri="{FF2B5EF4-FFF2-40B4-BE49-F238E27FC236}">
                <a16:creationId xmlns:a16="http://schemas.microsoft.com/office/drawing/2014/main" id="{8D91AED0-028B-4C59-A755-E2F58A22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351695"/>
            <a:ext cx="5143500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612" y="2293145"/>
                <a:ext cx="4906052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Triangular: 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d>
                      <m:d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612" y="2293145"/>
                <a:ext cx="4906052" cy="3440110"/>
              </a:xfrm>
              <a:blipFill>
                <a:blip r:embed="rId2"/>
                <a:stretch>
                  <a:fillRect l="-994" t="-8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170" name="Picture 2" descr="Kernel triangle.svg">
            <a:extLst>
              <a:ext uri="{FF2B5EF4-FFF2-40B4-BE49-F238E27FC236}">
                <a16:creationId xmlns:a16="http://schemas.microsoft.com/office/drawing/2014/main" id="{06F47A16-AEE1-4696-B074-19277B6E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0567"/>
            <a:ext cx="5143502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9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360" y="2293145"/>
                <a:ext cx="6039609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</a:t>
                </a:r>
                <a:r>
                  <a:rPr lang="es-ES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Epaneshnikov</a:t>
                </a: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num>
                      <m:den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360" y="2293145"/>
                <a:ext cx="6039609" cy="3440110"/>
              </a:xfrm>
              <a:blipFill>
                <a:blip r:embed="rId2"/>
                <a:stretch>
                  <a:fillRect l="-8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196" name="Picture 4" descr="Kernel epanechnikov.svg">
            <a:extLst>
              <a:ext uri="{FF2B5EF4-FFF2-40B4-BE49-F238E27FC236}">
                <a16:creationId xmlns:a16="http://schemas.microsoft.com/office/drawing/2014/main" id="{F7D112BF-0C3D-4BD9-97DD-5CA16814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50" y="1350567"/>
            <a:ext cx="5145206" cy="409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420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530</Words>
  <Application>Microsoft Office PowerPoint</Application>
  <PresentationFormat>Panorámica</PresentationFormat>
  <Paragraphs>69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Densidad kernel</vt:lpstr>
      <vt:lpstr>¿Qué es una densidad kernel?</vt:lpstr>
      <vt:lpstr>Para una variable aleatoria </vt:lpstr>
      <vt:lpstr>Para una variable aleatoria </vt:lpstr>
      <vt:lpstr>¿Qué forma tiene el estimador de densidad kernel?</vt:lpstr>
      <vt:lpstr>Funciones kernel más conocidas</vt:lpstr>
      <vt:lpstr>¿En qué se diferencian?</vt:lpstr>
      <vt:lpstr>¿En qué se diferencian?</vt:lpstr>
      <vt:lpstr>¿En qué se diferencian?</vt:lpstr>
      <vt:lpstr>¿En qué se diferencian?</vt:lpstr>
      <vt:lpstr>¿En qué se diferencian?</vt:lpstr>
      <vt:lpstr>¿Qué es el parámetro h dentro del estimador kernel?</vt:lpstr>
      <vt:lpstr>¿En qué afecta el bandwidth?</vt:lpstr>
      <vt:lpstr>Error cuadrático medio de integración - MISE</vt:lpstr>
      <vt:lpstr>Densidad kernel en  2 dimensiones</vt:lpstr>
      <vt:lpstr>Densidad kernel en  3 dimensiones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Densidad kernel</dc:title>
  <dc:creator>Elisa Cabana</dc:creator>
  <cp:lastModifiedBy>Elisa Cabana</cp:lastModifiedBy>
  <cp:revision>16</cp:revision>
  <dcterms:created xsi:type="dcterms:W3CDTF">2019-11-02T12:19:07Z</dcterms:created>
  <dcterms:modified xsi:type="dcterms:W3CDTF">2020-03-19T10:24:49Z</dcterms:modified>
</cp:coreProperties>
</file>